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0"/>
  </p:notesMasterIdLst>
  <p:sldIdLst>
    <p:sldId id="259" r:id="rId3"/>
    <p:sldId id="257" r:id="rId4"/>
    <p:sldId id="258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Dosis" pitchFamily="2" charset="0"/>
      <p:regular r:id="rId11"/>
      <p:bold r:id="rId12"/>
    </p:embeddedFont>
    <p:embeddedFont>
      <p:font typeface="Roboto" panose="02000000000000000000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44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84eb88a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84eb88a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9c81fab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9c81fab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088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139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0269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3840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5" y="744575"/>
            <a:ext cx="3852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0000" y="2834125"/>
            <a:ext cx="3852300" cy="17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abilaputri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hyperlink" Target="https://www.linkedin.com/in/wika-rabila-putri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ustomer-Personality-to-Boost-Marketing-Campaign-by-Using-Machine-Learning/blob/main/Predicting%20Cust%20Personality%20to%20Boos%20Marketing%20Campaign.ipyn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ustomer-Personality-to-Boost-Marketing-Campaign-by-Using-Machine-Learning/blob/main/Predicting%20Cust%20Personality%20to%20Boos%20Marketing%20Campaign.ipyn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ustomer-Personality-to-Boost-Marketing-Campaign-by-Using-Machine-Learning/blob/main/Predicting%20Cust%20Personality%20to%20Boos%20Marketing%20Campaign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ustomer-Personality-to-Boost-Marketing-Campaign-by-Using-Machine-Learning/blob/main/Predicting%20Cust%20Personality%20to%20Boos%20Marketing%20Campaign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ustomer-Personality-to-Boost-Marketing-Campaign-by-Using-Machine-Learning/blob/main/Predicting%20Cust%20Personality%20to%20Boos%20Marketing%20Campaign.ipyn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/>
        </p:nvSpPr>
        <p:spPr>
          <a:xfrm>
            <a:off x="5959949" y="908900"/>
            <a:ext cx="3106777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dirty="0">
                <a:latin typeface="Dosis"/>
                <a:ea typeface="Dosis"/>
                <a:cs typeface="Dosis"/>
                <a:sym typeface="Dosis"/>
              </a:rPr>
              <a:t>Created by: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Wika Rabila Putri</a:t>
            </a:r>
            <a:endParaRPr sz="1200" b="1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3"/>
              </a:rPr>
              <a:t>rabilaputri@gmail.com</a:t>
            </a:r>
            <a:endParaRPr lang="en-US" sz="1200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4"/>
              </a:rPr>
              <a:t>https://www.linkedin.com/in/wika-rabila-putri/</a:t>
            </a:r>
            <a:endParaRPr sz="12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6490D-DC99-BF71-C3F7-93909A410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960" y="643075"/>
            <a:ext cx="1069645" cy="14261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FF14A59C-B1BB-F4A6-CCD9-3A324F6B5AF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713667" y="2350416"/>
            <a:ext cx="40697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err="1">
                <a:latin typeface="Dosis" pitchFamily="2" charset="0"/>
              </a:rPr>
              <a:t>Sebagai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lulusan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Program </a:t>
            </a:r>
            <a:r>
              <a:rPr lang="en-US" altLang="en-US" dirty="0" err="1">
                <a:latin typeface="Dosis" pitchFamily="2" charset="0"/>
              </a:rPr>
              <a:t>Studi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Manajemen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Keuangan</a:t>
            </a:r>
            <a:r>
              <a:rPr lang="en-US" altLang="en-US" dirty="0">
                <a:latin typeface="Dosis" pitchFamily="2" charset="0"/>
              </a:rPr>
              <a:t>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memiliki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semangat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belajar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tinggi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antusiasme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besar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terhadap</a:t>
            </a:r>
            <a:r>
              <a:rPr lang="en-US" altLang="en-US" dirty="0">
                <a:latin typeface="Dosis" pitchFamily="2" charset="0"/>
              </a:rPr>
              <a:t> dunia data dan </a:t>
            </a:r>
            <a:r>
              <a:rPr lang="en-US" altLang="en-US" i="1" dirty="0">
                <a:latin typeface="Dosis" pitchFamily="2" charset="0"/>
              </a:rPr>
              <a:t>business analytics</a:t>
            </a:r>
            <a:r>
              <a:rPr lang="en-US" altLang="en-US" dirty="0">
                <a:latin typeface="Dosis" pitchFamily="2" charset="0"/>
              </a:rPr>
              <a:t>. Saya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memulai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perjalanan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mempelajari</a:t>
            </a:r>
            <a:r>
              <a:rPr lang="en-US" altLang="en-US" dirty="0">
                <a:latin typeface="Dosis" pitchFamily="2" charset="0"/>
              </a:rPr>
              <a:t> data dan </a:t>
            </a:r>
            <a:r>
              <a:rPr lang="en-US" altLang="en-US" i="1" dirty="0">
                <a:latin typeface="Dosis" pitchFamily="2" charset="0"/>
              </a:rPr>
              <a:t>business analytics, </a:t>
            </a:r>
            <a:r>
              <a:rPr lang="en-US" altLang="en-US" dirty="0" err="1">
                <a:latin typeface="Dosis" pitchFamily="2" charset="0"/>
              </a:rPr>
              <a:t>serta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membangun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dasar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kuat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penggunaan</a:t>
            </a:r>
            <a:r>
              <a:rPr lang="en-US" altLang="en-US" dirty="0">
                <a:latin typeface="Dosis" pitchFamily="2" charset="0"/>
              </a:rPr>
              <a:t> SQL, Python, dan Data Visualization. </a:t>
            </a:r>
            <a:r>
              <a:rPr lang="en-US" altLang="en-US" dirty="0" err="1">
                <a:latin typeface="Dosis" pitchFamily="2" charset="0"/>
              </a:rPr>
              <a:t>Dengan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pengalaman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pelatihan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magang</a:t>
            </a:r>
            <a:r>
              <a:rPr lang="en-US" altLang="en-US" dirty="0">
                <a:latin typeface="Dosis" pitchFamily="2" charset="0"/>
              </a:rPr>
              <a:t> virtual di </a:t>
            </a:r>
            <a:r>
              <a:rPr lang="en-US" altLang="en-US" dirty="0" err="1">
                <a:latin typeface="Dosis" pitchFamily="2" charset="0"/>
              </a:rPr>
              <a:t>bidang</a:t>
            </a:r>
            <a:r>
              <a:rPr lang="en-US" altLang="en-US" dirty="0">
                <a:latin typeface="Dosis" pitchFamily="2" charset="0"/>
              </a:rPr>
              <a:t> data,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siap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mengaplikasikan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keterampilan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untuk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memberikan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solusi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inovatif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mendukung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pengambilan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keputusan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lebih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baik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dunia </a:t>
            </a:r>
            <a:r>
              <a:rPr lang="en-US" altLang="en-US" dirty="0" err="1">
                <a:latin typeface="Dosis" pitchFamily="2" charset="0"/>
              </a:rPr>
              <a:t>bisnis</a:t>
            </a:r>
            <a:r>
              <a:rPr lang="en-US" altLang="en-US" dirty="0">
                <a:latin typeface="Dosis" pitchFamily="2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Dosis" pitchFamily="2" charset="0"/>
            </a:endParaRPr>
          </a:p>
        </p:txBody>
      </p:sp>
      <p:sp>
        <p:nvSpPr>
          <p:cNvPr id="2" name="Google Shape;99;p25">
            <a:extLst>
              <a:ext uri="{FF2B5EF4-FFF2-40B4-BE49-F238E27FC236}">
                <a16:creationId xmlns:a16="http://schemas.microsoft.com/office/drawing/2014/main" id="{5A8E4342-BAF9-B0ED-4F16-CEAC68A114B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1161800"/>
            <a:ext cx="3736800" cy="20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100" b="1" i="0" u="none" strike="noStrike" dirty="0">
                <a:solidFill>
                  <a:srgbClr val="FFFFFF"/>
                </a:solidFill>
                <a:effectLst/>
                <a:latin typeface="Dosis" pitchFamily="2" charset="0"/>
              </a:rPr>
              <a:t>Predict Customer Personality to boost marketing campaign by using Machine Learning</a:t>
            </a:r>
            <a:endParaRPr lang="en-US" sz="31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92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  <a:endParaRPr sz="222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311700" y="1506875"/>
            <a:ext cx="8520600" cy="30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Sebuah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perusahaan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berkembang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pesat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saat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mengetahui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perilaku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customer personality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nya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sehingga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memberikan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layanan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serta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manfaat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lebih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baik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kepada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customers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berpotensi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menjadi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loyal customers.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mengolah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data historical marketing campaign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guna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menaikkan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performa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dan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menyasar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customers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tepat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agar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bertransaksi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di platform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perusahaan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dari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insight data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tersebut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fokus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kita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adalah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membuat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sebuah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model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prediksi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kluster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sehingga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memudahkan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perusahaan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membuat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keputusan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endParaRPr lang="en-ID" sz="1600" b="0" dirty="0"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FFFFFF"/>
                </a:solidFill>
                <a:effectLst/>
                <a:latin typeface="+mj-lt"/>
              </a:rPr>
              <a:t>Customer Personality Analysis for Marketing Retargeting</a:t>
            </a:r>
            <a:br>
              <a:rPr lang="en-US" sz="1400" b="0" dirty="0">
                <a:effectLst/>
                <a:latin typeface="+mj-lt"/>
              </a:rPr>
            </a:br>
            <a:br>
              <a:rPr lang="en-US" sz="1400" dirty="0">
                <a:latin typeface="+mj-lt"/>
              </a:rPr>
            </a:br>
            <a:endParaRPr lang="en-ID" sz="1900" b="1" dirty="0">
              <a:latin typeface="+mj-lt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latin typeface="+mj-lt"/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latin typeface="+mj-lt"/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latin typeface="+mj-lt"/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latin typeface="+mj-lt"/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latin typeface="+mj-lt"/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latin typeface="+mj-lt"/>
                <a:hlinkClick r:id="rId3"/>
              </a:rPr>
              <a:t> code Task 4</a:t>
            </a:r>
            <a:endParaRPr lang="en-ID" sz="11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1CD1C8-E4C5-9FAB-8729-8A866EEB515A}"/>
              </a:ext>
            </a:extLst>
          </p:cNvPr>
          <p:cNvSpPr txBox="1"/>
          <p:nvPr/>
        </p:nvSpPr>
        <p:spPr>
          <a:xfrm>
            <a:off x="5206197" y="673759"/>
            <a:ext cx="38669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100" b="1" dirty="0">
                <a:latin typeface="+mj-lt"/>
              </a:rPr>
              <a:t>Cluster 0: Loyal Spenders</a:t>
            </a:r>
            <a:endParaRPr lang="en-ID" sz="1100" dirty="0"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D" sz="1100" b="1" dirty="0">
                <a:latin typeface="+mj-lt"/>
              </a:rPr>
              <a:t>Ciri Utama</a:t>
            </a:r>
            <a:r>
              <a:rPr lang="en-ID" sz="1100" dirty="0">
                <a:latin typeface="+mj-lt"/>
              </a:rPr>
              <a:t>: Customer </a:t>
            </a:r>
            <a:r>
              <a:rPr lang="en-ID" sz="1100" dirty="0" err="1">
                <a:latin typeface="+mj-lt"/>
              </a:rPr>
              <a:t>setia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dengan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frekuensi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transaksi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tinggi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tetapi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pengeluaran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menengah</a:t>
            </a:r>
            <a:r>
              <a:rPr lang="en-ID" sz="1100" dirty="0">
                <a:latin typeface="+mj-lt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D" sz="1100" b="1" dirty="0" err="1">
                <a:latin typeface="+mj-lt"/>
              </a:rPr>
              <a:t>Catatan</a:t>
            </a:r>
            <a:r>
              <a:rPr lang="en-ID" sz="1100" dirty="0">
                <a:latin typeface="+mj-lt"/>
              </a:rPr>
              <a:t>: </a:t>
            </a:r>
            <a:r>
              <a:rPr lang="en-ID" sz="1100" dirty="0" err="1">
                <a:latin typeface="+mj-lt"/>
              </a:rPr>
              <a:t>Pendapatan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baik</a:t>
            </a:r>
            <a:r>
              <a:rPr lang="en-ID" sz="1100" dirty="0">
                <a:latin typeface="+mj-lt"/>
              </a:rPr>
              <a:t> dan </a:t>
            </a:r>
            <a:r>
              <a:rPr lang="en-ID" sz="1100" dirty="0" err="1">
                <a:latin typeface="+mj-lt"/>
              </a:rPr>
              <a:t>usia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lebih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tua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menunjukkan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loyalitas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terhadap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merek</a:t>
            </a:r>
            <a:r>
              <a:rPr lang="en-ID" sz="1100" dirty="0">
                <a:latin typeface="+mj-lt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D" sz="1100" dirty="0">
              <a:latin typeface="+mj-lt"/>
            </a:endParaRPr>
          </a:p>
          <a:p>
            <a:pPr algn="just"/>
            <a:r>
              <a:rPr lang="en-ID" sz="1100" b="1" dirty="0">
                <a:latin typeface="+mj-lt"/>
              </a:rPr>
              <a:t>Cluster 1: Emerging Users</a:t>
            </a:r>
            <a:endParaRPr lang="en-ID" sz="1100" dirty="0"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D" sz="1100" b="1" dirty="0">
                <a:latin typeface="+mj-lt"/>
              </a:rPr>
              <a:t>Ciri Utama</a:t>
            </a:r>
            <a:r>
              <a:rPr lang="en-ID" sz="1100" dirty="0">
                <a:latin typeface="+mj-lt"/>
              </a:rPr>
              <a:t>: Customer </a:t>
            </a:r>
            <a:r>
              <a:rPr lang="en-ID" sz="1100" dirty="0" err="1">
                <a:latin typeface="+mj-lt"/>
              </a:rPr>
              <a:t>muda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dengan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jumlah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transaksi</a:t>
            </a:r>
            <a:r>
              <a:rPr lang="en-ID" sz="1100" dirty="0">
                <a:latin typeface="+mj-lt"/>
              </a:rPr>
              <a:t> dan </a:t>
            </a:r>
            <a:r>
              <a:rPr lang="en-ID" sz="1100" dirty="0" err="1">
                <a:latin typeface="+mj-lt"/>
              </a:rPr>
              <a:t>pengeluaran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rendah</a:t>
            </a:r>
            <a:r>
              <a:rPr lang="en-ID" sz="1100" dirty="0">
                <a:latin typeface="+mj-lt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D" sz="1100" b="1" dirty="0" err="1">
                <a:latin typeface="+mj-lt"/>
              </a:rPr>
              <a:t>Catatan</a:t>
            </a:r>
            <a:r>
              <a:rPr lang="en-ID" sz="1100" dirty="0">
                <a:latin typeface="+mj-lt"/>
              </a:rPr>
              <a:t>: </a:t>
            </a:r>
            <a:r>
              <a:rPr lang="en-ID" sz="1100" dirty="0" err="1">
                <a:latin typeface="+mj-lt"/>
              </a:rPr>
              <a:t>Sensitif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terhadap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harga</a:t>
            </a:r>
            <a:r>
              <a:rPr lang="en-ID" sz="1100" dirty="0">
                <a:latin typeface="+mj-lt"/>
              </a:rPr>
              <a:t> dan </a:t>
            </a:r>
            <a:r>
              <a:rPr lang="en-ID" sz="1100" dirty="0" err="1">
                <a:latin typeface="+mj-lt"/>
              </a:rPr>
              <a:t>memiliki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tingkat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konversi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rendah</a:t>
            </a:r>
            <a:r>
              <a:rPr lang="en-ID" sz="1100" dirty="0">
                <a:latin typeface="+mj-lt"/>
              </a:rPr>
              <a:t>.</a:t>
            </a:r>
          </a:p>
          <a:p>
            <a:pPr algn="just"/>
            <a:endParaRPr lang="en-ID" sz="1100" dirty="0">
              <a:latin typeface="+mj-lt"/>
            </a:endParaRPr>
          </a:p>
          <a:p>
            <a:pPr algn="just"/>
            <a:r>
              <a:rPr lang="en-ID" sz="1100" b="1" dirty="0">
                <a:latin typeface="+mj-lt"/>
              </a:rPr>
              <a:t>Cluster 2: High Rollers</a:t>
            </a:r>
            <a:endParaRPr lang="en-ID" sz="1100" dirty="0"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D" sz="1100" b="1" dirty="0">
                <a:latin typeface="+mj-lt"/>
              </a:rPr>
              <a:t>Ciri Utama</a:t>
            </a:r>
            <a:r>
              <a:rPr lang="en-ID" sz="1100" dirty="0">
                <a:latin typeface="+mj-lt"/>
              </a:rPr>
              <a:t>: Customer </a:t>
            </a:r>
            <a:r>
              <a:rPr lang="en-ID" sz="1100" dirty="0" err="1">
                <a:latin typeface="+mj-lt"/>
              </a:rPr>
              <a:t>dengan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frekuensi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transaksi</a:t>
            </a:r>
            <a:r>
              <a:rPr lang="en-ID" sz="1100" dirty="0">
                <a:latin typeface="+mj-lt"/>
              </a:rPr>
              <a:t> dan </a:t>
            </a:r>
            <a:r>
              <a:rPr lang="en-ID" sz="1100" dirty="0" err="1">
                <a:latin typeface="+mj-lt"/>
              </a:rPr>
              <a:t>pengeluaran</a:t>
            </a:r>
            <a:r>
              <a:rPr lang="en-ID" sz="1100" dirty="0">
                <a:latin typeface="+mj-lt"/>
              </a:rPr>
              <a:t> sangat </a:t>
            </a:r>
            <a:r>
              <a:rPr lang="en-ID" sz="1100" dirty="0" err="1">
                <a:latin typeface="+mj-lt"/>
              </a:rPr>
              <a:t>tinggi</a:t>
            </a:r>
            <a:r>
              <a:rPr lang="en-ID" sz="1100" dirty="0">
                <a:latin typeface="+mj-lt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D" sz="1100" b="1" dirty="0" err="1">
                <a:latin typeface="+mj-lt"/>
              </a:rPr>
              <a:t>Catatan</a:t>
            </a:r>
            <a:r>
              <a:rPr lang="en-ID" sz="1100" dirty="0">
                <a:latin typeface="+mj-lt"/>
              </a:rPr>
              <a:t>: </a:t>
            </a:r>
            <a:r>
              <a:rPr lang="en-ID" sz="1100" dirty="0" err="1">
                <a:latin typeface="+mj-lt"/>
              </a:rPr>
              <a:t>Pendapatan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tertinggi</a:t>
            </a:r>
            <a:r>
              <a:rPr lang="en-ID" sz="1100" dirty="0">
                <a:latin typeface="+mj-lt"/>
              </a:rPr>
              <a:t> dan sangat </a:t>
            </a:r>
            <a:r>
              <a:rPr lang="en-ID" sz="1100" dirty="0" err="1">
                <a:latin typeface="+mj-lt"/>
              </a:rPr>
              <a:t>responsif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terhadap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kampanye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pemasaran</a:t>
            </a:r>
            <a:r>
              <a:rPr lang="en-ID" sz="1100" dirty="0">
                <a:latin typeface="+mj-lt"/>
              </a:rPr>
              <a:t>.</a:t>
            </a:r>
          </a:p>
          <a:p>
            <a:pPr algn="just"/>
            <a:endParaRPr lang="en-ID" sz="1100" dirty="0">
              <a:latin typeface="+mj-lt"/>
            </a:endParaRPr>
          </a:p>
          <a:p>
            <a:pPr algn="just"/>
            <a:r>
              <a:rPr lang="en-ID" sz="1100" b="1" dirty="0">
                <a:latin typeface="+mj-lt"/>
              </a:rPr>
              <a:t>Cluster 3: Top Engagers</a:t>
            </a:r>
            <a:endParaRPr lang="en-ID" sz="1100" dirty="0"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D" sz="1100" b="1" dirty="0">
                <a:latin typeface="+mj-lt"/>
              </a:rPr>
              <a:t>Ciri Utama</a:t>
            </a:r>
            <a:r>
              <a:rPr lang="en-ID" sz="1100" dirty="0">
                <a:latin typeface="+mj-lt"/>
              </a:rPr>
              <a:t>: Customer </a:t>
            </a:r>
            <a:r>
              <a:rPr lang="en-ID" sz="1100" dirty="0" err="1">
                <a:latin typeface="+mj-lt"/>
              </a:rPr>
              <a:t>dengan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frekuensi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transaksi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tertinggi</a:t>
            </a:r>
            <a:r>
              <a:rPr lang="en-ID" sz="1100" dirty="0">
                <a:latin typeface="+mj-lt"/>
              </a:rPr>
              <a:t> dan </a:t>
            </a:r>
            <a:r>
              <a:rPr lang="en-ID" sz="1100" dirty="0" err="1">
                <a:latin typeface="+mj-lt"/>
              </a:rPr>
              <a:t>pengeluaran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hampir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setara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dengan</a:t>
            </a:r>
            <a:r>
              <a:rPr lang="en-ID" sz="1100" dirty="0">
                <a:latin typeface="+mj-lt"/>
              </a:rPr>
              <a:t> Cluster 2.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D" sz="1100" b="1" dirty="0" err="1">
                <a:latin typeface="+mj-lt"/>
              </a:rPr>
              <a:t>Catatan</a:t>
            </a:r>
            <a:r>
              <a:rPr lang="en-ID" sz="1100" dirty="0">
                <a:latin typeface="+mj-lt"/>
              </a:rPr>
              <a:t>: </a:t>
            </a:r>
            <a:r>
              <a:rPr lang="en-ID" sz="1100" dirty="0" err="1">
                <a:latin typeface="+mj-lt"/>
              </a:rPr>
              <a:t>Pendapatan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tinggi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namun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tingkat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konversi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sedikit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lebih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rendah</a:t>
            </a:r>
            <a:endParaRPr lang="en-ID" sz="1100" dirty="0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20563A-5C3D-4204-8FF8-40582D087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51" y="1291714"/>
            <a:ext cx="5030846" cy="29003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FFFFFF"/>
                </a:solidFill>
                <a:effectLst/>
                <a:latin typeface="+mj-lt"/>
              </a:rPr>
              <a:t>Customer Personality Analysis for Marketing Retargeting</a:t>
            </a:r>
            <a:br>
              <a:rPr lang="en-US" sz="1400" b="0" dirty="0">
                <a:effectLst/>
                <a:latin typeface="+mj-lt"/>
              </a:rPr>
            </a:br>
            <a:br>
              <a:rPr lang="en-US" sz="1400" dirty="0">
                <a:latin typeface="+mj-lt"/>
              </a:rPr>
            </a:br>
            <a:endParaRPr lang="en-ID" sz="1900" b="1" dirty="0">
              <a:latin typeface="+mj-lt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latin typeface="+mj-lt"/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latin typeface="+mj-lt"/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latin typeface="+mj-lt"/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latin typeface="+mj-lt"/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latin typeface="+mj-lt"/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latin typeface="+mj-lt"/>
                <a:hlinkClick r:id="rId3"/>
              </a:rPr>
              <a:t> code Task 4</a:t>
            </a:r>
            <a:endParaRPr lang="en-ID" sz="11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1CD1C8-E4C5-9FAB-8729-8A866EEB515A}"/>
              </a:ext>
            </a:extLst>
          </p:cNvPr>
          <p:cNvSpPr txBox="1"/>
          <p:nvPr/>
        </p:nvSpPr>
        <p:spPr>
          <a:xfrm>
            <a:off x="5075434" y="1550865"/>
            <a:ext cx="386697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Mayoritas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customer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berada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di Cluster 1,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yaitu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Emerging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usersu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yang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memerlukan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strategi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khusus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untuk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meningkatkan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loyalitas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dan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transaksi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Cluster 2 dan Cluster 3,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meskipun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lebih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kecil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memiliki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customer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dengan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pengeluaran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tinggi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dan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aktivitas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transaksi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yang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intens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sehingga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layak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untuk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fokus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pada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retensi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dan up-sell.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Cluster 0,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meskipun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tidak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sebesar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Cluster 1,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menunjukkan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potensi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besar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dalam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hal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loyalitas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yang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dapat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dioptimalkan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lebih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+mj-lt"/>
              </a:rPr>
              <a:t>lanjut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09172-5E41-2142-BB2E-D79B417CB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96" y="1178417"/>
            <a:ext cx="4772647" cy="297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79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FFFFFF"/>
                </a:solidFill>
                <a:effectLst/>
                <a:latin typeface="+mj-lt"/>
              </a:rPr>
              <a:t>Customer Personality Analysis for Marketing Retargeting</a:t>
            </a:r>
            <a:br>
              <a:rPr lang="en-US" sz="1400" b="0" dirty="0">
                <a:effectLst/>
                <a:latin typeface="+mj-lt"/>
              </a:rPr>
            </a:br>
            <a:br>
              <a:rPr lang="en-US" sz="1400" dirty="0">
                <a:latin typeface="+mj-lt"/>
              </a:rPr>
            </a:br>
            <a:endParaRPr lang="en-ID" sz="1900" b="1" dirty="0">
              <a:latin typeface="+mj-lt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latin typeface="+mj-lt"/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latin typeface="+mj-lt"/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latin typeface="+mj-lt"/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latin typeface="+mj-lt"/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latin typeface="+mj-lt"/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latin typeface="+mj-lt"/>
                <a:hlinkClick r:id="rId3"/>
              </a:rPr>
              <a:t> code Task 4</a:t>
            </a:r>
            <a:endParaRPr lang="en-ID" sz="11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B34FD-0D4E-DA73-8843-541EC5792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6" y="681697"/>
            <a:ext cx="4131467" cy="2196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88308-0526-0A8E-BA6A-1349085CB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6" y="2886841"/>
            <a:ext cx="4131467" cy="2215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20EA0F-11B4-400F-CE4F-BD5CF14F2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543" y="681697"/>
            <a:ext cx="4176543" cy="11037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DC0D77-4EB8-63A9-8A5F-3EC659454695}"/>
              </a:ext>
            </a:extLst>
          </p:cNvPr>
          <p:cNvSpPr txBox="1"/>
          <p:nvPr/>
        </p:nvSpPr>
        <p:spPr>
          <a:xfrm>
            <a:off x="4176543" y="1876480"/>
            <a:ext cx="492238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Customer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dalam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cluster 0,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memiliki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jumlah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transaksi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cukup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stabil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dan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pengeluaran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moderat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, dan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mereka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cenderung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lebih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tua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dan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memiliki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pendapatan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relatif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tinggi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Cluster 1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terdiri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dari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customer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lebih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muda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dengan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jumlah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transaksi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dan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pengeluaran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rendah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sering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mengunjungi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website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tetapi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kurang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responsif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terhadap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campaign.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Cluster 2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memiliki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pengeluaran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yang sangat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tinggi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dan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respons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positif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terhadap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campaign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serta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tidak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terlalu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sering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mengunjungi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website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namun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memiliki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konversi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tinggi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.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Pendapatan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mereka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juga paling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tinggi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di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antara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cluster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lainnya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Cluster 3 sangat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aktif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dengan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jumlah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transaksi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dan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pengeluaran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maksimal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dan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usia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customer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cenderung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lebih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tua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dan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memiliki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pendapatan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cukup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tinggi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0638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FFFFFF"/>
                </a:solidFill>
                <a:effectLst/>
                <a:latin typeface="+mj-lt"/>
              </a:rPr>
              <a:t>Customer Personality Analysis for Marketing Retargeting</a:t>
            </a:r>
            <a:br>
              <a:rPr lang="en-US" sz="1400" b="0" dirty="0">
                <a:effectLst/>
                <a:latin typeface="+mj-lt"/>
              </a:rPr>
            </a:br>
            <a:br>
              <a:rPr lang="en-US" sz="1400" dirty="0">
                <a:latin typeface="+mj-lt"/>
              </a:rPr>
            </a:br>
            <a:endParaRPr lang="en-ID" sz="1900" b="1" dirty="0">
              <a:latin typeface="+mj-lt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latin typeface="+mj-lt"/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latin typeface="+mj-lt"/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latin typeface="+mj-lt"/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latin typeface="+mj-lt"/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latin typeface="+mj-lt"/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latin typeface="+mj-lt"/>
                <a:hlinkClick r:id="rId3"/>
              </a:rPr>
              <a:t> code Task 4</a:t>
            </a:r>
            <a:endParaRPr lang="en-ID" sz="11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C0D77-4EB8-63A9-8A5F-3EC659454695}"/>
              </a:ext>
            </a:extLst>
          </p:cNvPr>
          <p:cNvSpPr txBox="1"/>
          <p:nvPr/>
        </p:nvSpPr>
        <p:spPr>
          <a:xfrm>
            <a:off x="3741313" y="614351"/>
            <a:ext cx="535117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Pada cluster 0,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titik-titik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tersebar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dengan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pengeluaran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berkisar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dari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rendah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hingga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sedang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, dan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pendapatan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cukup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konsisten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di level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menengah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hingga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tinggi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Pada cluster 1,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titik-titik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terkonsentrasi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di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bagian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bawah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plot,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menunjukkan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pengeluaran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rendah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dan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pendapatan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relatif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lebih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rendah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Pada cluster 2,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titik-titik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tersebar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di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bagian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atas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kanan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plot,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menunjukkan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pengeluaran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tinggi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dan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pendapatan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yang sangat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tinggi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Pada cluster 3,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titik-titik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tersebar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dengan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pengeluaran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tinggi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dan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pendapatan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tinggi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menunjukkan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aktivitas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transaksi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yang sangat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aktif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Polarisasi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Pendapatan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dan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Pengeluaran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Terdapat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polarisasi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jelas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antara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cluster,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dengan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cluster 2 dan 3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menunjukkan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pendapatan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dan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pengeluaran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lebih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tinggi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dibandingkan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cluster 0 dan 1.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Segmentasi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Pasar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Jelas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: Cluster-cluster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ini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membantu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mengidentifikasi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segmentasi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pasar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jelas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memungkinkan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perusahaan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untuk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menargetkan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kampanye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pemasaran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lebih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spesifik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dan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efektif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Strategi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Disesuaikan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: Perusahaan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dapat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mengembangkan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strategi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disesuaikan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berdasarkan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karakteristik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dan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kebutuhan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masing-masing cluster.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Misalnya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, cluster 2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dapat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diberi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penawaran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premium,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sementara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cluster 1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dapat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diberikan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edukasi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dan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promosi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lebih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mendalam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untuk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meningkatkan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keterlibatan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+mj-lt"/>
              </a:rPr>
              <a:t>mereka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69826-3A6F-4936-6CC7-BCED8B5E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14" y="1017432"/>
            <a:ext cx="3529307" cy="323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04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FFFFFF"/>
                </a:solidFill>
                <a:effectLst/>
                <a:latin typeface="+mj-lt"/>
              </a:rPr>
              <a:t>Recommendation</a:t>
            </a:r>
            <a:endParaRPr lang="en-ID" sz="1900" b="1" dirty="0">
              <a:latin typeface="+mj-lt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latin typeface="+mj-lt"/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latin typeface="+mj-lt"/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latin typeface="+mj-lt"/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latin typeface="+mj-lt"/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latin typeface="+mj-lt"/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latin typeface="+mj-lt"/>
                <a:hlinkClick r:id="rId3"/>
              </a:rPr>
              <a:t> code Task 4</a:t>
            </a:r>
            <a:endParaRPr lang="en-ID" sz="1100" dirty="0">
              <a:solidFill>
                <a:srgbClr val="000000"/>
              </a:solidFill>
              <a:latin typeface="+mj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F3C308D-7A79-92FA-A414-676124831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821471"/>
              </p:ext>
            </p:extLst>
          </p:nvPr>
        </p:nvGraphicFramePr>
        <p:xfrm>
          <a:off x="318052" y="1002030"/>
          <a:ext cx="8209722" cy="2636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36574">
                  <a:extLst>
                    <a:ext uri="{9D8B030D-6E8A-4147-A177-3AD203B41FA5}">
                      <a16:colId xmlns:a16="http://schemas.microsoft.com/office/drawing/2014/main" val="3341031361"/>
                    </a:ext>
                  </a:extLst>
                </a:gridCol>
                <a:gridCol w="2736574">
                  <a:extLst>
                    <a:ext uri="{9D8B030D-6E8A-4147-A177-3AD203B41FA5}">
                      <a16:colId xmlns:a16="http://schemas.microsoft.com/office/drawing/2014/main" val="1318035045"/>
                    </a:ext>
                  </a:extLst>
                </a:gridCol>
                <a:gridCol w="2736574">
                  <a:extLst>
                    <a:ext uri="{9D8B030D-6E8A-4147-A177-3AD203B41FA5}">
                      <a16:colId xmlns:a16="http://schemas.microsoft.com/office/drawing/2014/main" val="56529048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Cluster</a:t>
                      </a:r>
                      <a:endParaRPr lang="en-ID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+mj-lt"/>
                        </a:rPr>
                        <a:t>Rekomendasi</a:t>
                      </a:r>
                      <a:endParaRPr lang="en-ID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+mj-lt"/>
                        </a:rPr>
                        <a:t>Dampak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+mj-lt"/>
                        </a:rPr>
                        <a:t>Potensial</a:t>
                      </a:r>
                      <a:endParaRPr lang="en-ID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64126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Cluster 0</a:t>
                      </a:r>
                      <a:endParaRPr lang="en-ID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lvl="1" indent="-88900" algn="just">
                        <a:buFont typeface="Arial" panose="020B0604020202020204" pitchFamily="34" charset="0"/>
                        <a:buChar char="•"/>
                      </a:pPr>
                      <a:r>
                        <a:rPr lang="en-ID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Program </a:t>
                      </a: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Loyalitas</a:t>
                      </a:r>
                      <a:endParaRPr lang="en-ID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88900" lvl="1" indent="-88900" algn="just">
                        <a:buFont typeface="Arial" panose="020B0604020202020204" pitchFamily="34" charset="0"/>
                        <a:buChar char="•"/>
                      </a:pP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Penawaran</a:t>
                      </a:r>
                      <a:r>
                        <a:rPr lang="en-ID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Khusus</a:t>
                      </a:r>
                      <a:endParaRPr lang="en-ID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88900" lvl="1" indent="-88900" algn="just">
                        <a:buFont typeface="Arial" panose="020B0604020202020204" pitchFamily="34" charset="0"/>
                        <a:buChar char="•"/>
                      </a:pPr>
                      <a:r>
                        <a:rPr lang="en-ID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Personalized Marketing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+mj-lt"/>
                        </a:rPr>
                        <a:t>Meningkat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+mj-lt"/>
                        </a:rPr>
                        <a:t>retensi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+mj-lt"/>
                        </a:rPr>
                        <a:t>Peningkatan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+mj-lt"/>
                        </a:rPr>
                        <a:t>jumlah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+mj-lt"/>
                        </a:rPr>
                        <a:t>transaksi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 dan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+mj-lt"/>
                        </a:rPr>
                        <a:t>pengeluaran</a:t>
                      </a:r>
                      <a:endParaRPr lang="en-ID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265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Cluster 1</a:t>
                      </a:r>
                      <a:endParaRPr lang="en-ID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Edukasi</a:t>
                      </a:r>
                      <a:r>
                        <a:rPr lang="en-ID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dan </a:t>
                      </a: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Peningkatan</a:t>
                      </a:r>
                      <a:r>
                        <a:rPr lang="en-ID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Kesadaran</a:t>
                      </a:r>
                      <a:endParaRPr lang="en-ID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Promosi</a:t>
                      </a:r>
                      <a:r>
                        <a:rPr lang="en-ID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yang </a:t>
                      </a: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Menarik</a:t>
                      </a:r>
                      <a:endParaRPr lang="en-ID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D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Engagement </a:t>
                      </a: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Melalui</a:t>
                      </a:r>
                      <a:r>
                        <a:rPr lang="en-ID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Media Sosial</a:t>
                      </a:r>
                      <a:endParaRPr lang="en-ID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Meningkatkan</a:t>
                      </a:r>
                      <a:r>
                        <a:rPr lang="en-ID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Kesadaran</a:t>
                      </a:r>
                      <a:r>
                        <a:rPr lang="en-ID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dan </a:t>
                      </a: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Keterlibatan</a:t>
                      </a:r>
                      <a:endParaRPr lang="en-ID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Peningkatan</a:t>
                      </a:r>
                      <a:r>
                        <a:rPr lang="en-ID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Transaksi</a:t>
                      </a:r>
                      <a:endParaRPr lang="en-ID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71199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Cluster 2</a:t>
                      </a:r>
                      <a:endParaRPr lang="en-ID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Penawaran</a:t>
                      </a:r>
                      <a:r>
                        <a:rPr lang="en-ID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Eksklusif</a:t>
                      </a:r>
                      <a:endParaRPr lang="en-ID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Layanan</a:t>
                      </a:r>
                      <a:r>
                        <a:rPr lang="en-ID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Khusus</a:t>
                      </a:r>
                      <a:endParaRPr lang="en-ID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D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Program </a:t>
                      </a: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Penghargaan</a:t>
                      </a:r>
                      <a:endParaRPr lang="en-ID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Meningkatkan</a:t>
                      </a:r>
                      <a:r>
                        <a:rPr lang="en-ID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Loyalitas</a:t>
                      </a:r>
                      <a:r>
                        <a:rPr lang="en-ID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dan </a:t>
                      </a: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Pengeluaran</a:t>
                      </a:r>
                      <a:endParaRPr lang="en-ID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D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Customer Lifetime Value (CLV) yang Tinggi</a:t>
                      </a:r>
                      <a:endParaRPr lang="en-ID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46788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Cluster 3</a:t>
                      </a:r>
                      <a:endParaRPr lang="en-ID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Insentif</a:t>
                      </a:r>
                      <a:r>
                        <a:rPr lang="en-ID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untuk</a:t>
                      </a:r>
                      <a:r>
                        <a:rPr lang="en-ID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Aktivitas</a:t>
                      </a:r>
                      <a:r>
                        <a:rPr lang="en-ID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Transaksi</a:t>
                      </a:r>
                      <a:endParaRPr lang="en-ID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D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Cross-Selling dan Up-Selling</a:t>
                      </a:r>
                      <a:endParaRPr lang="en-ID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Peningkatan</a:t>
                      </a:r>
                      <a:r>
                        <a:rPr lang="en-ID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Volume </a:t>
                      </a: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Transaksi</a:t>
                      </a:r>
                      <a:endParaRPr lang="en-ID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D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Akuisisi</a:t>
                      </a:r>
                      <a:r>
                        <a:rPr lang="en-ID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Customer Baru</a:t>
                      </a:r>
                      <a:endParaRPr lang="en-ID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27382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012A304-8CC7-9E9A-7CB9-52EB813F068A}"/>
              </a:ext>
            </a:extLst>
          </p:cNvPr>
          <p:cNvSpPr txBox="1"/>
          <p:nvPr/>
        </p:nvSpPr>
        <p:spPr>
          <a:xfrm>
            <a:off x="204574" y="3638550"/>
            <a:ext cx="6302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Untuk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rekomendasi</a:t>
            </a:r>
            <a:r>
              <a:rPr lang="en-US" sz="1200" dirty="0">
                <a:latin typeface="+mj-lt"/>
              </a:rPr>
              <a:t> yang </a:t>
            </a:r>
            <a:r>
              <a:rPr lang="en-US" sz="1200" dirty="0" err="1">
                <a:latin typeface="+mj-lt"/>
              </a:rPr>
              <a:t>lebih</a:t>
            </a:r>
            <a:r>
              <a:rPr lang="en-US" sz="1200" dirty="0">
                <a:latin typeface="+mj-lt"/>
              </a:rPr>
              <a:t> detail, </a:t>
            </a:r>
            <a:r>
              <a:rPr lang="en-US" sz="1200" dirty="0" err="1">
                <a:latin typeface="+mj-lt"/>
              </a:rPr>
              <a:t>silahkan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klik</a:t>
            </a:r>
            <a:r>
              <a:rPr lang="en-US" sz="1200" dirty="0">
                <a:latin typeface="+mj-lt"/>
              </a:rPr>
              <a:t> link </a:t>
            </a:r>
            <a:r>
              <a:rPr lang="en-US" sz="1200" dirty="0" err="1">
                <a:latin typeface="+mj-lt"/>
              </a:rPr>
              <a:t>dipojok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kanan</a:t>
            </a:r>
            <a:r>
              <a:rPr lang="en-US" sz="1200" dirty="0">
                <a:latin typeface="+mj-lt"/>
              </a:rPr>
              <a:t>.</a:t>
            </a:r>
            <a:endParaRPr lang="en-ID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27131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822</Words>
  <Application>Microsoft Office PowerPoint</Application>
  <PresentationFormat>On-screen Show (16:9)</PresentationFormat>
  <Paragraphs>74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Roboto</vt:lpstr>
      <vt:lpstr>Dosis</vt:lpstr>
      <vt:lpstr>Arial</vt:lpstr>
      <vt:lpstr>Simple Light</vt:lpstr>
      <vt:lpstr>Simple Light</vt:lpstr>
      <vt:lpstr>Predict Customer Personality to boost marketing campaign by using Machine Learning</vt:lpstr>
      <vt:lpstr>Overview</vt:lpstr>
      <vt:lpstr>Customer Personality Analysis for Marketing Retargeting  </vt:lpstr>
      <vt:lpstr>Customer Personality Analysis for Marketing Retargeting  </vt:lpstr>
      <vt:lpstr>Customer Personality Analysis for Marketing Retargeting  </vt:lpstr>
      <vt:lpstr>Customer Personality Analysis for Marketing Retargeting  </vt:lpstr>
      <vt:lpstr>Recommendation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Wika Rabila Putri</dc:creator>
  <cp:lastModifiedBy>Wika Rabila Putri</cp:lastModifiedBy>
  <cp:revision>11</cp:revision>
  <dcterms:modified xsi:type="dcterms:W3CDTF">2024-07-13T10:07:09Z</dcterms:modified>
</cp:coreProperties>
</file>